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766" r:id="rId2"/>
    <p:sldId id="768" r:id="rId3"/>
    <p:sldId id="836" r:id="rId4"/>
    <p:sldId id="837" r:id="rId5"/>
    <p:sldId id="838" r:id="rId6"/>
    <p:sldId id="799" r:id="rId7"/>
  </p:sldIdLst>
  <p:sldSz cx="9144000" cy="6858000" type="screen4x3"/>
  <p:notesSz cx="6669088" cy="9926638"/>
  <p:defaultTextStyle>
    <a:defPPr>
      <a:defRPr lang="es-ES"/>
    </a:defPPr>
    <a:lvl1pPr algn="l" rtl="0" fontAlgn="base">
      <a:spcBef>
        <a:spcPct val="0"/>
      </a:spcBef>
      <a:spcAft>
        <a:spcPct val="0"/>
      </a:spcAft>
      <a:defRPr sz="1200" kern="1200">
        <a:solidFill>
          <a:schemeClr val="tx1"/>
        </a:solidFill>
        <a:latin typeface="Verdana" pitchFamily="34" charset="0"/>
        <a:ea typeface="+mn-ea"/>
        <a:cs typeface="Arial" charset="0"/>
      </a:defRPr>
    </a:lvl1pPr>
    <a:lvl2pPr marL="457200" algn="l" rtl="0" fontAlgn="base">
      <a:spcBef>
        <a:spcPct val="0"/>
      </a:spcBef>
      <a:spcAft>
        <a:spcPct val="0"/>
      </a:spcAft>
      <a:defRPr sz="1200" kern="1200">
        <a:solidFill>
          <a:schemeClr val="tx1"/>
        </a:solidFill>
        <a:latin typeface="Verdana" pitchFamily="34" charset="0"/>
        <a:ea typeface="+mn-ea"/>
        <a:cs typeface="Arial" charset="0"/>
      </a:defRPr>
    </a:lvl2pPr>
    <a:lvl3pPr marL="914400" algn="l" rtl="0" fontAlgn="base">
      <a:spcBef>
        <a:spcPct val="0"/>
      </a:spcBef>
      <a:spcAft>
        <a:spcPct val="0"/>
      </a:spcAft>
      <a:defRPr sz="1200" kern="1200">
        <a:solidFill>
          <a:schemeClr val="tx1"/>
        </a:solidFill>
        <a:latin typeface="Verdana" pitchFamily="34" charset="0"/>
        <a:ea typeface="+mn-ea"/>
        <a:cs typeface="Arial" charset="0"/>
      </a:defRPr>
    </a:lvl3pPr>
    <a:lvl4pPr marL="1371600" algn="l" rtl="0" fontAlgn="base">
      <a:spcBef>
        <a:spcPct val="0"/>
      </a:spcBef>
      <a:spcAft>
        <a:spcPct val="0"/>
      </a:spcAft>
      <a:defRPr sz="1200" kern="1200">
        <a:solidFill>
          <a:schemeClr val="tx1"/>
        </a:solidFill>
        <a:latin typeface="Verdana" pitchFamily="34" charset="0"/>
        <a:ea typeface="+mn-ea"/>
        <a:cs typeface="Arial" charset="0"/>
      </a:defRPr>
    </a:lvl4pPr>
    <a:lvl5pPr marL="1828800" algn="l" rtl="0" fontAlgn="base">
      <a:spcBef>
        <a:spcPct val="0"/>
      </a:spcBef>
      <a:spcAft>
        <a:spcPct val="0"/>
      </a:spcAft>
      <a:defRPr sz="1200" kern="1200">
        <a:solidFill>
          <a:schemeClr val="tx1"/>
        </a:solidFill>
        <a:latin typeface="Verdana" pitchFamily="34" charset="0"/>
        <a:ea typeface="+mn-ea"/>
        <a:cs typeface="Arial" charset="0"/>
      </a:defRPr>
    </a:lvl5pPr>
    <a:lvl6pPr marL="2286000" algn="l" defTabSz="914400" rtl="0" eaLnBrk="1" latinLnBrk="0" hangingPunct="1">
      <a:defRPr sz="1200" kern="1200">
        <a:solidFill>
          <a:schemeClr val="tx1"/>
        </a:solidFill>
        <a:latin typeface="Verdana" pitchFamily="34" charset="0"/>
        <a:ea typeface="+mn-ea"/>
        <a:cs typeface="Arial" charset="0"/>
      </a:defRPr>
    </a:lvl6pPr>
    <a:lvl7pPr marL="2743200" algn="l" defTabSz="914400" rtl="0" eaLnBrk="1" latinLnBrk="0" hangingPunct="1">
      <a:defRPr sz="1200" kern="1200">
        <a:solidFill>
          <a:schemeClr val="tx1"/>
        </a:solidFill>
        <a:latin typeface="Verdana" pitchFamily="34" charset="0"/>
        <a:ea typeface="+mn-ea"/>
        <a:cs typeface="Arial" charset="0"/>
      </a:defRPr>
    </a:lvl7pPr>
    <a:lvl8pPr marL="3200400" algn="l" defTabSz="914400" rtl="0" eaLnBrk="1" latinLnBrk="0" hangingPunct="1">
      <a:defRPr sz="1200" kern="1200">
        <a:solidFill>
          <a:schemeClr val="tx1"/>
        </a:solidFill>
        <a:latin typeface="Verdana" pitchFamily="34" charset="0"/>
        <a:ea typeface="+mn-ea"/>
        <a:cs typeface="Arial" charset="0"/>
      </a:defRPr>
    </a:lvl8pPr>
    <a:lvl9pPr marL="3657600" algn="l" defTabSz="914400" rtl="0" eaLnBrk="1" latinLnBrk="0" hangingPunct="1">
      <a:defRPr sz="1200"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9CC00"/>
    <a:srgbClr val="FF99FF"/>
    <a:srgbClr val="FF99CC"/>
    <a:srgbClr val="00FF00"/>
    <a:srgbClr val="009999"/>
    <a:srgbClr val="FF66FF"/>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26" autoAdjust="0"/>
    <p:restoredTop sz="94492" autoAdjust="0"/>
  </p:normalViewPr>
  <p:slideViewPr>
    <p:cSldViewPr>
      <p:cViewPr>
        <p:scale>
          <a:sx n="75" d="100"/>
          <a:sy n="75" d="100"/>
        </p:scale>
        <p:origin x="-486" y="-72"/>
      </p:cViewPr>
      <p:guideLst>
        <p:guide orient="horz" pos="2016"/>
        <p:guide pos="2880"/>
      </p:guideLst>
    </p:cSldViewPr>
  </p:slideViewPr>
  <p:outlineViewPr>
    <p:cViewPr>
      <p:scale>
        <a:sx n="60" d="100"/>
        <a:sy n="60" d="100"/>
      </p:scale>
      <p:origin x="0" y="0"/>
    </p:cViewPr>
  </p:outlineViewPr>
  <p:notesTextViewPr>
    <p:cViewPr>
      <p:scale>
        <a:sx n="100" d="100"/>
        <a:sy n="100" d="100"/>
      </p:scale>
      <p:origin x="0" y="0"/>
    </p:cViewPr>
  </p:notesTextViewPr>
  <p:sorterViewPr>
    <p:cViewPr>
      <p:scale>
        <a:sx n="100" d="100"/>
        <a:sy n="100" d="100"/>
      </p:scale>
      <p:origin x="0" y="148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Times New Roman" pitchFamily="18" charset="0"/>
                <a:cs typeface="+mn-cs"/>
              </a:defRPr>
            </a:lvl1pPr>
          </a:lstStyle>
          <a:p>
            <a:pPr>
              <a:defRPr/>
            </a:pPr>
            <a:endParaRPr lang="es-ES"/>
          </a:p>
        </p:txBody>
      </p:sp>
      <p:sp>
        <p:nvSpPr>
          <p:cNvPr id="48131" name="Rectangle 3"/>
          <p:cNvSpPr>
            <a:spLocks noGrp="1" noChangeArrowheads="1"/>
          </p:cNvSpPr>
          <p:nvPr>
            <p:ph type="dt" sz="quarter" idx="1"/>
          </p:nvPr>
        </p:nvSpPr>
        <p:spPr bwMode="auto">
          <a:xfrm>
            <a:off x="3779838" y="0"/>
            <a:ext cx="28892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Times New Roman" pitchFamily="18" charset="0"/>
                <a:cs typeface="+mn-cs"/>
              </a:defRPr>
            </a:lvl1pPr>
          </a:lstStyle>
          <a:p>
            <a:pPr>
              <a:defRPr/>
            </a:pPr>
            <a:endParaRPr lang="es-ES"/>
          </a:p>
        </p:txBody>
      </p:sp>
      <p:sp>
        <p:nvSpPr>
          <p:cNvPr id="48132" name="Rectangle 4"/>
          <p:cNvSpPr>
            <a:spLocks noGrp="1" noChangeArrowheads="1"/>
          </p:cNvSpPr>
          <p:nvPr>
            <p:ph type="ftr" sz="quarter" idx="2"/>
          </p:nvPr>
        </p:nvSpPr>
        <p:spPr bwMode="auto">
          <a:xfrm>
            <a:off x="0"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a:latin typeface="Times New Roman" pitchFamily="18" charset="0"/>
                <a:cs typeface="+mn-cs"/>
              </a:defRPr>
            </a:lvl1pPr>
          </a:lstStyle>
          <a:p>
            <a:pPr>
              <a:defRPr/>
            </a:pPr>
            <a:endParaRPr lang="es-ES"/>
          </a:p>
        </p:txBody>
      </p:sp>
      <p:sp>
        <p:nvSpPr>
          <p:cNvPr id="48133" name="Rectangle 5"/>
          <p:cNvSpPr>
            <a:spLocks noGrp="1" noChangeArrowheads="1"/>
          </p:cNvSpPr>
          <p:nvPr>
            <p:ph type="sldNum" sz="quarter" idx="3"/>
          </p:nvPr>
        </p:nvSpPr>
        <p:spPr bwMode="auto">
          <a:xfrm>
            <a:off x="3779838" y="9429750"/>
            <a:ext cx="28892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Times New Roman" pitchFamily="18" charset="0"/>
                <a:cs typeface="+mn-cs"/>
              </a:defRPr>
            </a:lvl1pPr>
          </a:lstStyle>
          <a:p>
            <a:pPr>
              <a:defRPr/>
            </a:pPr>
            <a:fld id="{258807E6-AD50-42B4-B73A-77A505AADE77}"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8466" name="Rectangle 2050"/>
          <p:cNvSpPr>
            <a:spLocks noGrp="1" noChangeArrowheads="1"/>
          </p:cNvSpPr>
          <p:nvPr>
            <p:ph type="hdr" sz="quarter"/>
          </p:nvPr>
        </p:nvSpPr>
        <p:spPr bwMode="auto">
          <a:xfrm>
            <a:off x="0" y="0"/>
            <a:ext cx="28956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atin typeface="Times New Roman" pitchFamily="18" charset="0"/>
                <a:cs typeface="+mn-cs"/>
              </a:defRPr>
            </a:lvl1pPr>
          </a:lstStyle>
          <a:p>
            <a:pPr>
              <a:defRPr/>
            </a:pPr>
            <a:endParaRPr lang="es-ES"/>
          </a:p>
        </p:txBody>
      </p:sp>
      <p:sp>
        <p:nvSpPr>
          <p:cNvPr id="318467" name="Rectangle 2051"/>
          <p:cNvSpPr>
            <a:spLocks noGrp="1" noChangeArrowheads="1"/>
          </p:cNvSpPr>
          <p:nvPr>
            <p:ph type="dt" idx="1"/>
          </p:nvPr>
        </p:nvSpPr>
        <p:spPr bwMode="auto">
          <a:xfrm>
            <a:off x="3810000" y="0"/>
            <a:ext cx="28956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Times New Roman" pitchFamily="18" charset="0"/>
                <a:cs typeface="+mn-cs"/>
              </a:defRPr>
            </a:lvl1pPr>
          </a:lstStyle>
          <a:p>
            <a:pPr>
              <a:defRPr/>
            </a:pPr>
            <a:endParaRPr lang="es-ES"/>
          </a:p>
        </p:txBody>
      </p:sp>
      <p:sp>
        <p:nvSpPr>
          <p:cNvPr id="13316" name="Rectangle 2052"/>
          <p:cNvSpPr>
            <a:spLocks noGrp="1" noRot="1" noChangeAspect="1" noChangeArrowheads="1" noTextEdit="1"/>
          </p:cNvSpPr>
          <p:nvPr>
            <p:ph type="sldImg" idx="2"/>
          </p:nvPr>
        </p:nvSpPr>
        <p:spPr bwMode="auto">
          <a:xfrm>
            <a:off x="863600" y="762000"/>
            <a:ext cx="4978400" cy="3733800"/>
          </a:xfrm>
          <a:prstGeom prst="rect">
            <a:avLst/>
          </a:prstGeom>
          <a:noFill/>
          <a:ln w="9525">
            <a:solidFill>
              <a:srgbClr val="000000"/>
            </a:solidFill>
            <a:miter lim="800000"/>
            <a:headEnd/>
            <a:tailEnd/>
          </a:ln>
        </p:spPr>
      </p:sp>
      <p:sp>
        <p:nvSpPr>
          <p:cNvPr id="318469" name="Rectangle 2053"/>
          <p:cNvSpPr>
            <a:spLocks noGrp="1" noChangeArrowheads="1"/>
          </p:cNvSpPr>
          <p:nvPr>
            <p:ph type="body" sz="quarter" idx="3"/>
          </p:nvPr>
        </p:nvSpPr>
        <p:spPr bwMode="auto">
          <a:xfrm>
            <a:off x="914400" y="4724400"/>
            <a:ext cx="48768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318470" name="Rectangle 2054"/>
          <p:cNvSpPr>
            <a:spLocks noGrp="1" noChangeArrowheads="1"/>
          </p:cNvSpPr>
          <p:nvPr>
            <p:ph type="ftr" sz="quarter" idx="4"/>
          </p:nvPr>
        </p:nvSpPr>
        <p:spPr bwMode="auto">
          <a:xfrm>
            <a:off x="0" y="9448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a:latin typeface="Times New Roman" pitchFamily="18" charset="0"/>
                <a:cs typeface="+mn-cs"/>
              </a:defRPr>
            </a:lvl1pPr>
          </a:lstStyle>
          <a:p>
            <a:pPr>
              <a:defRPr/>
            </a:pPr>
            <a:endParaRPr lang="es-ES"/>
          </a:p>
        </p:txBody>
      </p:sp>
      <p:sp>
        <p:nvSpPr>
          <p:cNvPr id="318471" name="Rectangle 2055"/>
          <p:cNvSpPr>
            <a:spLocks noGrp="1" noChangeArrowheads="1"/>
          </p:cNvSpPr>
          <p:nvPr>
            <p:ph type="sldNum" sz="quarter" idx="5"/>
          </p:nvPr>
        </p:nvSpPr>
        <p:spPr bwMode="auto">
          <a:xfrm>
            <a:off x="3810000" y="9448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Times New Roman" pitchFamily="18" charset="0"/>
                <a:cs typeface="+mn-cs"/>
              </a:defRPr>
            </a:lvl1pPr>
          </a:lstStyle>
          <a:p>
            <a:pPr>
              <a:defRPr/>
            </a:pPr>
            <a:fld id="{9E881541-9B29-44F7-803D-D66E3059299F}"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a:prstGeom prst="rect">
            <a:avLst/>
          </a:prstGeo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smtClean="0"/>
              <a:t>Haga clic para modificar el estilo de título del patrón</a:t>
            </a:r>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6" name="Rectangle 32"/>
          <p:cNvSpPr>
            <a:spLocks noChangeArrowheads="1"/>
          </p:cNvSpPr>
          <p:nvPr userDrawn="1"/>
        </p:nvSpPr>
        <p:spPr bwMode="auto">
          <a:xfrm>
            <a:off x="4119563" y="2857500"/>
            <a:ext cx="9144000" cy="0"/>
          </a:xfrm>
          <a:prstGeom prst="rect">
            <a:avLst/>
          </a:prstGeom>
          <a:noFill/>
          <a:ln w="9525">
            <a:noFill/>
            <a:miter lim="800000"/>
            <a:headEnd/>
            <a:tailEnd/>
          </a:ln>
          <a:effectLst/>
        </p:spPr>
        <p:txBody>
          <a:bodyPr>
            <a:spAutoFit/>
          </a:bodyPr>
          <a:lstStyle/>
          <a:p>
            <a:pPr algn="ctr">
              <a:defRPr/>
            </a:pPr>
            <a:endParaRPr lang="es-ES">
              <a:cs typeface="+mn-cs"/>
            </a:endParaRPr>
          </a:p>
        </p:txBody>
      </p:sp>
      <p:sp>
        <p:nvSpPr>
          <p:cNvPr id="1078" name="Rectangle 54"/>
          <p:cNvSpPr>
            <a:spLocks noChangeArrowheads="1"/>
          </p:cNvSpPr>
          <p:nvPr userDrawn="1"/>
        </p:nvSpPr>
        <p:spPr bwMode="auto">
          <a:xfrm>
            <a:off x="1258888" y="6381750"/>
            <a:ext cx="287337" cy="215900"/>
          </a:xfrm>
          <a:prstGeom prst="rect">
            <a:avLst/>
          </a:prstGeom>
          <a:solidFill>
            <a:schemeClr val="bg1"/>
          </a:solidFill>
          <a:ln w="28575">
            <a:noFill/>
            <a:miter lim="800000"/>
            <a:headEnd/>
            <a:tailEnd/>
          </a:ln>
          <a:effectLst/>
        </p:spPr>
        <p:txBody>
          <a:bodyPr wrap="none" anchor="ctr"/>
          <a:lstStyle/>
          <a:p>
            <a:pPr algn="ctr">
              <a:defRPr/>
            </a:pPr>
            <a:endParaRPr lang="es-ES">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ehilan2000.com/"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descr="http://www.somorrostro.com/web/images/mnudchM_gehilan.jpg"/>
          <p:cNvPicPr>
            <a:picLocks noChangeAspect="1" noChangeArrowheads="1"/>
          </p:cNvPicPr>
          <p:nvPr/>
        </p:nvPicPr>
        <p:blipFill>
          <a:blip r:embed="rId2"/>
          <a:srcRect/>
          <a:stretch>
            <a:fillRect/>
          </a:stretch>
        </p:blipFill>
        <p:spPr bwMode="auto">
          <a:xfrm>
            <a:off x="250825" y="404813"/>
            <a:ext cx="2952750" cy="1290637"/>
          </a:xfrm>
          <a:prstGeom prst="rect">
            <a:avLst/>
          </a:prstGeom>
          <a:noFill/>
          <a:ln w="9525">
            <a:noFill/>
            <a:miter lim="800000"/>
            <a:headEnd/>
            <a:tailEnd/>
          </a:ln>
        </p:spPr>
      </p:pic>
      <p:sp>
        <p:nvSpPr>
          <p:cNvPr id="15362" name="Text Box 17"/>
          <p:cNvSpPr txBox="1">
            <a:spLocks noChangeArrowheads="1"/>
          </p:cNvSpPr>
          <p:nvPr/>
        </p:nvSpPr>
        <p:spPr bwMode="auto">
          <a:xfrm>
            <a:off x="1403350" y="2349500"/>
            <a:ext cx="7392988" cy="3294063"/>
          </a:xfrm>
          <a:prstGeom prst="rect">
            <a:avLst/>
          </a:prstGeom>
          <a:noFill/>
          <a:ln w="9525">
            <a:noFill/>
            <a:miter lim="800000"/>
            <a:headEnd/>
            <a:tailEnd/>
          </a:ln>
        </p:spPr>
        <p:txBody>
          <a:bodyPr>
            <a:spAutoFit/>
          </a:bodyPr>
          <a:lstStyle/>
          <a:p>
            <a:pPr algn="r"/>
            <a:endParaRPr lang="es-ES" sz="2400" b="1">
              <a:solidFill>
                <a:srgbClr val="00664D"/>
              </a:solidFill>
              <a:latin typeface="Berlin Sans FB Demi" pitchFamily="34" charset="0"/>
            </a:endParaRPr>
          </a:p>
          <a:p>
            <a:pPr algn="r"/>
            <a:r>
              <a:rPr lang="es-ES" sz="2100" b="1">
                <a:solidFill>
                  <a:schemeClr val="bg2"/>
                </a:solidFill>
                <a:latin typeface="Arial Rounded MT Bold" pitchFamily="34" charset="0"/>
              </a:rPr>
              <a:t>breve descripción </a:t>
            </a:r>
          </a:p>
          <a:p>
            <a:pPr algn="r"/>
            <a:endParaRPr lang="es-ES" sz="2100" b="1">
              <a:solidFill>
                <a:srgbClr val="009999"/>
              </a:solidFill>
              <a:latin typeface="Arial Rounded MT Bold" pitchFamily="34" charset="0"/>
            </a:endParaRPr>
          </a:p>
          <a:p>
            <a:pPr algn="r"/>
            <a:r>
              <a:rPr lang="es-ES" sz="2800" b="1">
                <a:solidFill>
                  <a:srgbClr val="99CC00"/>
                </a:solidFill>
                <a:latin typeface="Arial Rounded MT Bold" pitchFamily="34" charset="0"/>
              </a:rPr>
              <a:t>PLAN PARA LA IGUALDAD DE MUJERES Y HOMBRES EN LA EMPRESA</a:t>
            </a:r>
            <a:r>
              <a:rPr lang="es-ES" sz="2400" b="1">
                <a:solidFill>
                  <a:srgbClr val="3366FF"/>
                </a:solidFill>
                <a:latin typeface="Arial Rounded MT Bold" pitchFamily="34" charset="0"/>
              </a:rPr>
              <a:t> </a:t>
            </a:r>
            <a:endParaRPr lang="es-ES" b="1">
              <a:solidFill>
                <a:srgbClr val="3366FF"/>
              </a:solidFill>
            </a:endParaRPr>
          </a:p>
          <a:p>
            <a:pPr algn="r"/>
            <a:endParaRPr lang="es-ES" sz="2400" b="1">
              <a:solidFill>
                <a:srgbClr val="3333FF"/>
              </a:solidFill>
              <a:latin typeface="Arial Rounded MT Bold" pitchFamily="34" charset="0"/>
            </a:endParaRPr>
          </a:p>
          <a:p>
            <a:pPr algn="r"/>
            <a:r>
              <a:rPr lang="es-ES" sz="3200" b="1">
                <a:solidFill>
                  <a:schemeClr val="bg2"/>
                </a:solidFill>
                <a:latin typeface="Arial Rounded MT Bold" pitchFamily="34" charset="0"/>
              </a:rPr>
              <a:t>2015</a:t>
            </a:r>
          </a:p>
          <a:p>
            <a:pPr algn="r"/>
            <a:endParaRPr lang="es-ES" sz="1600" b="1">
              <a:solidFill>
                <a:srgbClr val="00664D"/>
              </a:solidFill>
              <a:latin typeface="Berlin Sans FB Demi" pitchFamily="34" charset="0"/>
            </a:endParaRPr>
          </a:p>
          <a:p>
            <a:pPr algn="r"/>
            <a:endParaRPr lang="es-ES" sz="1600" b="1">
              <a:solidFill>
                <a:srgbClr val="00664D"/>
              </a:solidFill>
              <a:latin typeface="Berlin Sans FB Demi" pitchFamily="34" charset="0"/>
            </a:endParaRPr>
          </a:p>
        </p:txBody>
      </p:sp>
      <p:pic>
        <p:nvPicPr>
          <p:cNvPr id="15363" name="Picture 6" descr="logo%20igualem"/>
          <p:cNvPicPr>
            <a:picLocks noChangeAspect="1" noChangeArrowheads="1"/>
          </p:cNvPicPr>
          <p:nvPr/>
        </p:nvPicPr>
        <p:blipFill>
          <a:blip r:embed="rId3"/>
          <a:srcRect/>
          <a:stretch>
            <a:fillRect/>
          </a:stretch>
        </p:blipFill>
        <p:spPr bwMode="auto">
          <a:xfrm>
            <a:off x="6804025" y="115888"/>
            <a:ext cx="2184400" cy="2089150"/>
          </a:xfrm>
          <a:prstGeom prst="rect">
            <a:avLst/>
          </a:prstGeom>
          <a:noFill/>
          <a:ln w="9525">
            <a:noFill/>
            <a:miter lim="800000"/>
            <a:headEnd/>
            <a:tailEnd/>
          </a:ln>
        </p:spPr>
      </p:pic>
      <p:pic>
        <p:nvPicPr>
          <p:cNvPr id="15364" name="Picture 9" descr="igualdad-en-la-empresa"/>
          <p:cNvPicPr>
            <a:picLocks noChangeAspect="1" noChangeArrowheads="1"/>
          </p:cNvPicPr>
          <p:nvPr/>
        </p:nvPicPr>
        <p:blipFill>
          <a:blip r:embed="rId4"/>
          <a:srcRect/>
          <a:stretch>
            <a:fillRect/>
          </a:stretch>
        </p:blipFill>
        <p:spPr bwMode="auto">
          <a:xfrm>
            <a:off x="503238" y="4383088"/>
            <a:ext cx="3924300" cy="247491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62" name="Text Box 14"/>
          <p:cNvSpPr txBox="1">
            <a:spLocks noChangeArrowheads="1"/>
          </p:cNvSpPr>
          <p:nvPr/>
        </p:nvSpPr>
        <p:spPr bwMode="auto">
          <a:xfrm>
            <a:off x="1187450" y="404813"/>
            <a:ext cx="5105400" cy="808037"/>
          </a:xfrm>
          <a:prstGeom prst="rect">
            <a:avLst/>
          </a:prstGeom>
          <a:noFill/>
          <a:ln w="9525">
            <a:noFill/>
            <a:miter lim="800000"/>
            <a:headEnd/>
            <a:tailEnd/>
          </a:ln>
          <a:effectLst/>
        </p:spPr>
        <p:txBody>
          <a:bodyPr>
            <a:spAutoFit/>
          </a:bodyPr>
          <a:lstStyle/>
          <a:p>
            <a:pPr>
              <a:spcBef>
                <a:spcPct val="50000"/>
              </a:spcBef>
              <a:buFontTx/>
              <a:buChar char="•"/>
              <a:defRPr/>
            </a:pPr>
            <a:endParaRPr lang="es-ES" sz="1100">
              <a:solidFill>
                <a:schemeClr val="bg2"/>
              </a:solidFill>
              <a:effectLst>
                <a:outerShdw blurRad="38100" dist="38100" dir="2700000" algn="tl">
                  <a:srgbClr val="C0C0C0"/>
                </a:outerShdw>
              </a:effectLst>
              <a:cs typeface="+mn-cs"/>
            </a:endParaRPr>
          </a:p>
          <a:p>
            <a:pPr>
              <a:spcBef>
                <a:spcPct val="50000"/>
              </a:spcBef>
              <a:defRPr/>
            </a:pPr>
            <a:endParaRPr lang="es-ES">
              <a:effectLst>
                <a:outerShdw blurRad="38100" dist="38100" dir="2700000" algn="tl">
                  <a:srgbClr val="C0C0C0"/>
                </a:outerShdw>
              </a:effectLst>
              <a:cs typeface="+mn-cs"/>
            </a:endParaRPr>
          </a:p>
        </p:txBody>
      </p:sp>
      <p:sp>
        <p:nvSpPr>
          <p:cNvPr id="16386" name="Rectangle 5"/>
          <p:cNvSpPr>
            <a:spLocks noChangeArrowheads="1"/>
          </p:cNvSpPr>
          <p:nvPr/>
        </p:nvSpPr>
        <p:spPr bwMode="auto">
          <a:xfrm>
            <a:off x="1763713" y="404813"/>
            <a:ext cx="7380287" cy="1368425"/>
          </a:xfrm>
          <a:prstGeom prst="rect">
            <a:avLst/>
          </a:prstGeom>
          <a:solidFill>
            <a:srgbClr val="C0C0C0"/>
          </a:solidFill>
          <a:ln w="9525">
            <a:noFill/>
            <a:miter lim="800000"/>
            <a:headEnd/>
            <a:tailEnd/>
          </a:ln>
        </p:spPr>
        <p:txBody>
          <a:bodyPr wrap="none" anchor="ctr"/>
          <a:lstStyle/>
          <a:p>
            <a:endParaRPr lang="es-ES_tradnl"/>
          </a:p>
        </p:txBody>
      </p:sp>
      <p:sp>
        <p:nvSpPr>
          <p:cNvPr id="16387" name="Rectangle 7"/>
          <p:cNvSpPr>
            <a:spLocks noChangeArrowheads="1"/>
          </p:cNvSpPr>
          <p:nvPr/>
        </p:nvSpPr>
        <p:spPr bwMode="auto">
          <a:xfrm>
            <a:off x="0" y="404813"/>
            <a:ext cx="360363" cy="1368425"/>
          </a:xfrm>
          <a:prstGeom prst="rect">
            <a:avLst/>
          </a:prstGeom>
          <a:solidFill>
            <a:srgbClr val="C0C0C0"/>
          </a:solidFill>
          <a:ln w="9525">
            <a:noFill/>
            <a:miter lim="800000"/>
            <a:headEnd/>
            <a:tailEnd/>
          </a:ln>
        </p:spPr>
        <p:txBody>
          <a:bodyPr wrap="none" anchor="ctr"/>
          <a:lstStyle/>
          <a:p>
            <a:endParaRPr lang="es-ES_tradnl"/>
          </a:p>
        </p:txBody>
      </p:sp>
      <p:sp>
        <p:nvSpPr>
          <p:cNvPr id="16388" name="Text Box 7"/>
          <p:cNvSpPr txBox="1">
            <a:spLocks noChangeArrowheads="1"/>
          </p:cNvSpPr>
          <p:nvPr/>
        </p:nvSpPr>
        <p:spPr bwMode="auto">
          <a:xfrm>
            <a:off x="468313" y="908050"/>
            <a:ext cx="3500437" cy="374650"/>
          </a:xfrm>
          <a:prstGeom prst="rect">
            <a:avLst/>
          </a:prstGeom>
          <a:noFill/>
          <a:ln w="9525">
            <a:noFill/>
            <a:miter lim="800000"/>
            <a:headEnd/>
            <a:tailEnd/>
          </a:ln>
        </p:spPr>
        <p:txBody>
          <a:bodyPr>
            <a:spAutoFit/>
          </a:bodyPr>
          <a:lstStyle/>
          <a:p>
            <a:pPr>
              <a:lnSpc>
                <a:spcPct val="110000"/>
              </a:lnSpc>
              <a:spcBef>
                <a:spcPct val="50000"/>
              </a:spcBef>
            </a:pPr>
            <a:r>
              <a:rPr lang="es-ES" b="1">
                <a:solidFill>
                  <a:schemeClr val="bg1"/>
                </a:solidFill>
              </a:rPr>
              <a:t>FORMACIÓN </a:t>
            </a:r>
          </a:p>
        </p:txBody>
      </p:sp>
      <p:pic>
        <p:nvPicPr>
          <p:cNvPr id="16389" name="Picture 8" descr="mnudchM_gehilan"/>
          <p:cNvPicPr>
            <a:picLocks noChangeAspect="1" noChangeArrowheads="1"/>
          </p:cNvPicPr>
          <p:nvPr/>
        </p:nvPicPr>
        <p:blipFill>
          <a:blip r:embed="rId2"/>
          <a:srcRect/>
          <a:stretch>
            <a:fillRect/>
          </a:stretch>
        </p:blipFill>
        <p:spPr bwMode="auto">
          <a:xfrm>
            <a:off x="395288" y="836613"/>
            <a:ext cx="1317625" cy="576262"/>
          </a:xfrm>
          <a:prstGeom prst="rect">
            <a:avLst/>
          </a:prstGeom>
          <a:noFill/>
          <a:ln w="9525">
            <a:noFill/>
            <a:miter lim="800000"/>
            <a:headEnd/>
            <a:tailEnd/>
          </a:ln>
        </p:spPr>
      </p:pic>
      <p:pic>
        <p:nvPicPr>
          <p:cNvPr id="16390" name="Picture 12"/>
          <p:cNvPicPr>
            <a:picLocks noChangeAspect="1" noChangeArrowheads="1"/>
          </p:cNvPicPr>
          <p:nvPr/>
        </p:nvPicPr>
        <p:blipFill>
          <a:blip r:embed="rId3"/>
          <a:srcRect/>
          <a:stretch>
            <a:fillRect/>
          </a:stretch>
        </p:blipFill>
        <p:spPr bwMode="auto">
          <a:xfrm>
            <a:off x="179388" y="2536825"/>
            <a:ext cx="2016125" cy="1036638"/>
          </a:xfrm>
          <a:prstGeom prst="rect">
            <a:avLst/>
          </a:prstGeom>
          <a:noFill/>
          <a:ln w="9525">
            <a:noFill/>
            <a:miter lim="800000"/>
            <a:headEnd/>
            <a:tailEnd/>
          </a:ln>
        </p:spPr>
      </p:pic>
      <p:sp>
        <p:nvSpPr>
          <p:cNvPr id="16391" name="Text Box 13"/>
          <p:cNvSpPr txBox="1">
            <a:spLocks noChangeArrowheads="1"/>
          </p:cNvSpPr>
          <p:nvPr/>
        </p:nvSpPr>
        <p:spPr bwMode="auto">
          <a:xfrm>
            <a:off x="2195513" y="2060575"/>
            <a:ext cx="6624637" cy="4567238"/>
          </a:xfrm>
          <a:prstGeom prst="rect">
            <a:avLst/>
          </a:prstGeom>
          <a:noFill/>
          <a:ln w="9525">
            <a:noFill/>
            <a:miter lim="800000"/>
            <a:headEnd/>
            <a:tailEnd/>
          </a:ln>
        </p:spPr>
        <p:txBody>
          <a:bodyPr>
            <a:spAutoFit/>
          </a:bodyPr>
          <a:lstStyle/>
          <a:p>
            <a:r>
              <a:rPr lang="es-ES" sz="1800" b="1">
                <a:solidFill>
                  <a:schemeClr val="bg2"/>
                </a:solidFill>
                <a:latin typeface="Calibri" pitchFamily="34" charset="0"/>
              </a:rPr>
              <a:t>¿QUÉ ES UN PLAN DE IGUALDAD?</a:t>
            </a:r>
            <a:r>
              <a:rPr lang="es-ES" b="1">
                <a:solidFill>
                  <a:schemeClr val="bg2"/>
                </a:solidFill>
                <a:latin typeface="Calibri" pitchFamily="34" charset="0"/>
              </a:rPr>
              <a:t> </a:t>
            </a:r>
          </a:p>
          <a:p>
            <a:endParaRPr lang="es-ES" b="1">
              <a:solidFill>
                <a:schemeClr val="bg2"/>
              </a:solidFill>
              <a:latin typeface="Calibri" pitchFamily="34" charset="0"/>
            </a:endParaRPr>
          </a:p>
          <a:p>
            <a:pPr algn="just"/>
            <a:r>
              <a:rPr lang="es-ES">
                <a:solidFill>
                  <a:schemeClr val="bg2"/>
                </a:solidFill>
                <a:latin typeface="Calibri" pitchFamily="34" charset="0"/>
              </a:rPr>
              <a:t>Según el artículo 46 de la Ley Orgánica 3/2007, de 22 de marzo para la igualdad efectiva de mujeres y hombres, un Plan de Igualdad es un </a:t>
            </a:r>
            <a:r>
              <a:rPr lang="es-ES" b="1">
                <a:solidFill>
                  <a:schemeClr val="bg2"/>
                </a:solidFill>
                <a:latin typeface="Calibri" pitchFamily="34" charset="0"/>
              </a:rPr>
              <a:t>conjunto ordenado de medidas</a:t>
            </a:r>
            <a:r>
              <a:rPr lang="es-ES">
                <a:solidFill>
                  <a:schemeClr val="bg2"/>
                </a:solidFill>
                <a:latin typeface="Calibri" pitchFamily="34" charset="0"/>
              </a:rPr>
              <a:t>, adoptadas después de realizar un diagnóstico de situación, tendentes a alcanzar en la empresa la </a:t>
            </a:r>
            <a:r>
              <a:rPr lang="es-ES" b="1">
                <a:solidFill>
                  <a:schemeClr val="bg2"/>
                </a:solidFill>
                <a:latin typeface="Calibri" pitchFamily="34" charset="0"/>
              </a:rPr>
              <a:t>igualdad de trato y de oportunidades entre mujeres y hombres y a eliminar la discriminación por razón de sexo</a:t>
            </a:r>
            <a:r>
              <a:rPr lang="es-ES">
                <a:solidFill>
                  <a:schemeClr val="bg2"/>
                </a:solidFill>
                <a:latin typeface="Calibri" pitchFamily="34" charset="0"/>
              </a:rPr>
              <a:t>.</a:t>
            </a:r>
          </a:p>
          <a:p>
            <a:pPr algn="just"/>
            <a:endParaRPr lang="es-ES">
              <a:solidFill>
                <a:schemeClr val="bg2"/>
              </a:solidFill>
              <a:latin typeface="Calibri" pitchFamily="34" charset="0"/>
            </a:endParaRPr>
          </a:p>
          <a:p>
            <a:pPr algn="just"/>
            <a:endParaRPr lang="es-ES">
              <a:solidFill>
                <a:schemeClr val="bg2"/>
              </a:solidFill>
              <a:latin typeface="Calibri" pitchFamily="34" charset="0"/>
            </a:endParaRPr>
          </a:p>
          <a:p>
            <a:pPr algn="just"/>
            <a:endParaRPr lang="es-ES">
              <a:solidFill>
                <a:schemeClr val="bg2"/>
              </a:solidFill>
              <a:latin typeface="Calibri" pitchFamily="34" charset="0"/>
            </a:endParaRPr>
          </a:p>
          <a:p>
            <a:pPr algn="just"/>
            <a:r>
              <a:rPr lang="es-ES" sz="1800" b="1">
                <a:solidFill>
                  <a:schemeClr val="bg2"/>
                </a:solidFill>
                <a:latin typeface="Calibri" pitchFamily="34" charset="0"/>
              </a:rPr>
              <a:t>¿QUÉ GANA MI EMPRESA?</a:t>
            </a:r>
          </a:p>
          <a:p>
            <a:pPr algn="just"/>
            <a:endParaRPr lang="es-ES" sz="1800" b="1">
              <a:solidFill>
                <a:schemeClr val="bg2"/>
              </a:solidFill>
              <a:latin typeface="Calibri" pitchFamily="34" charset="0"/>
            </a:endParaRPr>
          </a:p>
          <a:p>
            <a:pPr algn="just"/>
            <a:r>
              <a:rPr lang="es-ES" b="1">
                <a:solidFill>
                  <a:srgbClr val="99CC00"/>
                </a:solidFill>
                <a:latin typeface="Calibri" pitchFamily="34" charset="0"/>
              </a:rPr>
              <a:t>INVERSIÓN</a:t>
            </a:r>
            <a:r>
              <a:rPr lang="es-ES">
                <a:solidFill>
                  <a:schemeClr val="bg2"/>
                </a:solidFill>
                <a:latin typeface="Calibri" pitchFamily="34" charset="0"/>
              </a:rPr>
              <a:t>		Se garantizan los objetivos integrales de la entidad, al ser un elemento 			estratégico que introduce en las empresas formas innovadoras de gestión 		y mejora su eficacia organizativa</a:t>
            </a:r>
          </a:p>
          <a:p>
            <a:pPr algn="just"/>
            <a:r>
              <a:rPr lang="es-ES" b="1">
                <a:solidFill>
                  <a:srgbClr val="99CC00"/>
                </a:solidFill>
                <a:latin typeface="Calibri" pitchFamily="34" charset="0"/>
              </a:rPr>
              <a:t>IMAGEN</a:t>
            </a:r>
            <a:r>
              <a:rPr lang="es-ES">
                <a:solidFill>
                  <a:schemeClr val="bg2"/>
                </a:solidFill>
                <a:latin typeface="Calibri" pitchFamily="34" charset="0"/>
              </a:rPr>
              <a:t>		Se aporta una imagen positiva y actual de la entidad. </a:t>
            </a:r>
          </a:p>
          <a:p>
            <a:pPr algn="just"/>
            <a:r>
              <a:rPr lang="es-ES" b="1">
                <a:solidFill>
                  <a:srgbClr val="99CC00"/>
                </a:solidFill>
                <a:latin typeface="Calibri" pitchFamily="34" charset="0"/>
              </a:rPr>
              <a:t>CULTURA EMPRESARIAL</a:t>
            </a:r>
            <a:r>
              <a:rPr lang="es-ES">
                <a:solidFill>
                  <a:schemeClr val="bg2"/>
                </a:solidFill>
                <a:latin typeface="Calibri" pitchFamily="34" charset="0"/>
              </a:rPr>
              <a:t>	Se consigue que la política de igualdad se convierta en uno de los ejes 			prioritarios de la cultura empresarial, la cual, incorporada de forma 			permanente en la gestión del capital humano de la entidad garantizará, de 		forma efectiva, que tanto las mujeres como los hombres cuenten con las 			mismas oportunidades en el </a:t>
            </a:r>
            <a:r>
              <a:rPr lang="es-ES" b="1">
                <a:solidFill>
                  <a:schemeClr val="bg2"/>
                </a:solidFill>
                <a:latin typeface="Calibri" pitchFamily="34" charset="0"/>
              </a:rPr>
              <a:t>ACCESO, PARTICIPACIÓN Y PERMANENCIA</a:t>
            </a:r>
            <a:r>
              <a:rPr lang="es-ES">
                <a:solidFill>
                  <a:schemeClr val="bg2"/>
                </a:solidFill>
                <a:latin typeface="Calibri" pitchFamily="34" charset="0"/>
              </a:rPr>
              <a:t> 			en todas las prácticas de dicha gestión.</a:t>
            </a:r>
          </a:p>
          <a:p>
            <a:pPr algn="just"/>
            <a:r>
              <a:rPr lang="es-ES" b="1">
                <a:solidFill>
                  <a:srgbClr val="99CC00"/>
                </a:solidFill>
                <a:latin typeface="Calibri" pitchFamily="34" charset="0"/>
              </a:rPr>
              <a:t>CONTRATOS PÚBLICOS</a:t>
            </a:r>
            <a:r>
              <a:rPr lang="es-ES">
                <a:solidFill>
                  <a:schemeClr val="bg2"/>
                </a:solidFill>
                <a:latin typeface="Calibri" pitchFamily="34" charset="0"/>
              </a:rPr>
              <a:t>	Permite obtener mayor puntuación en contrataciones públicas a las que la 		empresa se pueda presentar.</a:t>
            </a:r>
          </a:p>
        </p:txBody>
      </p:sp>
      <p:pic>
        <p:nvPicPr>
          <p:cNvPr id="16392" name="Picture 14"/>
          <p:cNvPicPr>
            <a:picLocks noChangeAspect="1" noChangeArrowheads="1"/>
          </p:cNvPicPr>
          <p:nvPr/>
        </p:nvPicPr>
        <p:blipFill>
          <a:blip r:embed="rId3"/>
          <a:srcRect/>
          <a:stretch>
            <a:fillRect/>
          </a:stretch>
        </p:blipFill>
        <p:spPr bwMode="auto">
          <a:xfrm>
            <a:off x="179388" y="4408488"/>
            <a:ext cx="2016125" cy="10366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62" name="Text Box 14"/>
          <p:cNvSpPr txBox="1">
            <a:spLocks noChangeArrowheads="1"/>
          </p:cNvSpPr>
          <p:nvPr/>
        </p:nvSpPr>
        <p:spPr bwMode="auto">
          <a:xfrm>
            <a:off x="1187450" y="404813"/>
            <a:ext cx="5105400" cy="808037"/>
          </a:xfrm>
          <a:prstGeom prst="rect">
            <a:avLst/>
          </a:prstGeom>
          <a:noFill/>
          <a:ln w="9525">
            <a:noFill/>
            <a:miter lim="800000"/>
            <a:headEnd/>
            <a:tailEnd/>
          </a:ln>
          <a:effectLst/>
        </p:spPr>
        <p:txBody>
          <a:bodyPr>
            <a:spAutoFit/>
          </a:bodyPr>
          <a:lstStyle/>
          <a:p>
            <a:pPr>
              <a:spcBef>
                <a:spcPct val="50000"/>
              </a:spcBef>
              <a:buFontTx/>
              <a:buChar char="•"/>
              <a:defRPr/>
            </a:pPr>
            <a:endParaRPr lang="es-ES" sz="1100">
              <a:solidFill>
                <a:schemeClr val="bg2"/>
              </a:solidFill>
              <a:effectLst>
                <a:outerShdw blurRad="38100" dist="38100" dir="2700000" algn="tl">
                  <a:srgbClr val="C0C0C0"/>
                </a:outerShdw>
              </a:effectLst>
              <a:cs typeface="+mn-cs"/>
            </a:endParaRPr>
          </a:p>
          <a:p>
            <a:pPr>
              <a:spcBef>
                <a:spcPct val="50000"/>
              </a:spcBef>
              <a:defRPr/>
            </a:pPr>
            <a:endParaRPr lang="es-ES">
              <a:effectLst>
                <a:outerShdw blurRad="38100" dist="38100" dir="2700000" algn="tl">
                  <a:srgbClr val="C0C0C0"/>
                </a:outerShdw>
              </a:effectLst>
              <a:cs typeface="+mn-cs"/>
            </a:endParaRPr>
          </a:p>
        </p:txBody>
      </p:sp>
      <p:sp>
        <p:nvSpPr>
          <p:cNvPr id="17410" name="Rectangle 5"/>
          <p:cNvSpPr>
            <a:spLocks noChangeArrowheads="1"/>
          </p:cNvSpPr>
          <p:nvPr/>
        </p:nvSpPr>
        <p:spPr bwMode="auto">
          <a:xfrm>
            <a:off x="1763713" y="404813"/>
            <a:ext cx="7380287" cy="1368425"/>
          </a:xfrm>
          <a:prstGeom prst="rect">
            <a:avLst/>
          </a:prstGeom>
          <a:solidFill>
            <a:srgbClr val="C0C0C0"/>
          </a:solidFill>
          <a:ln w="9525">
            <a:noFill/>
            <a:miter lim="800000"/>
            <a:headEnd/>
            <a:tailEnd/>
          </a:ln>
        </p:spPr>
        <p:txBody>
          <a:bodyPr wrap="none" anchor="ctr"/>
          <a:lstStyle/>
          <a:p>
            <a:endParaRPr lang="es-ES_tradnl"/>
          </a:p>
        </p:txBody>
      </p:sp>
      <p:sp>
        <p:nvSpPr>
          <p:cNvPr id="17411" name="Rectangle 7"/>
          <p:cNvSpPr>
            <a:spLocks noChangeArrowheads="1"/>
          </p:cNvSpPr>
          <p:nvPr/>
        </p:nvSpPr>
        <p:spPr bwMode="auto">
          <a:xfrm>
            <a:off x="0" y="404813"/>
            <a:ext cx="360363" cy="1368425"/>
          </a:xfrm>
          <a:prstGeom prst="rect">
            <a:avLst/>
          </a:prstGeom>
          <a:solidFill>
            <a:srgbClr val="C0C0C0"/>
          </a:solidFill>
          <a:ln w="9525">
            <a:noFill/>
            <a:miter lim="800000"/>
            <a:headEnd/>
            <a:tailEnd/>
          </a:ln>
        </p:spPr>
        <p:txBody>
          <a:bodyPr wrap="none" anchor="ctr"/>
          <a:lstStyle/>
          <a:p>
            <a:endParaRPr lang="es-ES_tradnl"/>
          </a:p>
        </p:txBody>
      </p:sp>
      <p:sp>
        <p:nvSpPr>
          <p:cNvPr id="17412" name="Text Box 7"/>
          <p:cNvSpPr txBox="1">
            <a:spLocks noChangeArrowheads="1"/>
          </p:cNvSpPr>
          <p:nvPr/>
        </p:nvSpPr>
        <p:spPr bwMode="auto">
          <a:xfrm>
            <a:off x="468313" y="908050"/>
            <a:ext cx="3500437" cy="374650"/>
          </a:xfrm>
          <a:prstGeom prst="rect">
            <a:avLst/>
          </a:prstGeom>
          <a:noFill/>
          <a:ln w="9525">
            <a:noFill/>
            <a:miter lim="800000"/>
            <a:headEnd/>
            <a:tailEnd/>
          </a:ln>
        </p:spPr>
        <p:txBody>
          <a:bodyPr>
            <a:spAutoFit/>
          </a:bodyPr>
          <a:lstStyle/>
          <a:p>
            <a:pPr>
              <a:lnSpc>
                <a:spcPct val="110000"/>
              </a:lnSpc>
              <a:spcBef>
                <a:spcPct val="50000"/>
              </a:spcBef>
            </a:pPr>
            <a:r>
              <a:rPr lang="es-ES" b="1">
                <a:solidFill>
                  <a:schemeClr val="bg1"/>
                </a:solidFill>
              </a:rPr>
              <a:t>FORMACIÓN </a:t>
            </a:r>
          </a:p>
        </p:txBody>
      </p:sp>
      <p:pic>
        <p:nvPicPr>
          <p:cNvPr id="17413" name="Picture 8" descr="mnudchM_gehilan"/>
          <p:cNvPicPr>
            <a:picLocks noChangeAspect="1" noChangeArrowheads="1"/>
          </p:cNvPicPr>
          <p:nvPr/>
        </p:nvPicPr>
        <p:blipFill>
          <a:blip r:embed="rId2"/>
          <a:srcRect/>
          <a:stretch>
            <a:fillRect/>
          </a:stretch>
        </p:blipFill>
        <p:spPr bwMode="auto">
          <a:xfrm>
            <a:off x="395288" y="836613"/>
            <a:ext cx="1317625" cy="576262"/>
          </a:xfrm>
          <a:prstGeom prst="rect">
            <a:avLst/>
          </a:prstGeom>
          <a:noFill/>
          <a:ln w="9525">
            <a:noFill/>
            <a:miter lim="800000"/>
            <a:headEnd/>
            <a:tailEnd/>
          </a:ln>
        </p:spPr>
      </p:pic>
      <p:pic>
        <p:nvPicPr>
          <p:cNvPr id="17414" name="Picture 7"/>
          <p:cNvPicPr>
            <a:picLocks noChangeAspect="1" noChangeArrowheads="1"/>
          </p:cNvPicPr>
          <p:nvPr/>
        </p:nvPicPr>
        <p:blipFill>
          <a:blip r:embed="rId3"/>
          <a:srcRect/>
          <a:stretch>
            <a:fillRect/>
          </a:stretch>
        </p:blipFill>
        <p:spPr bwMode="auto">
          <a:xfrm>
            <a:off x="179388" y="3400425"/>
            <a:ext cx="2016125" cy="1036638"/>
          </a:xfrm>
          <a:prstGeom prst="rect">
            <a:avLst/>
          </a:prstGeom>
          <a:noFill/>
          <a:ln w="9525">
            <a:noFill/>
            <a:miter lim="800000"/>
            <a:headEnd/>
            <a:tailEnd/>
          </a:ln>
        </p:spPr>
      </p:pic>
      <p:sp>
        <p:nvSpPr>
          <p:cNvPr id="17415" name="Text Box 8"/>
          <p:cNvSpPr txBox="1">
            <a:spLocks noChangeArrowheads="1"/>
          </p:cNvSpPr>
          <p:nvPr/>
        </p:nvSpPr>
        <p:spPr bwMode="auto">
          <a:xfrm>
            <a:off x="2195513" y="2392363"/>
            <a:ext cx="6624637" cy="3197225"/>
          </a:xfrm>
          <a:prstGeom prst="rect">
            <a:avLst/>
          </a:prstGeom>
          <a:noFill/>
          <a:ln w="9525">
            <a:noFill/>
            <a:miter lim="800000"/>
            <a:headEnd/>
            <a:tailEnd/>
          </a:ln>
        </p:spPr>
        <p:txBody>
          <a:bodyPr>
            <a:spAutoFit/>
          </a:bodyPr>
          <a:lstStyle/>
          <a:p>
            <a:r>
              <a:rPr lang="es-ES" sz="1800" b="1">
                <a:solidFill>
                  <a:schemeClr val="bg2"/>
                </a:solidFill>
                <a:latin typeface="Calibri" pitchFamily="34" charset="0"/>
              </a:rPr>
              <a:t>¿CUÁLES SON LOS ASPECTOS MÁS IMPORTANTES A TENER EN CUENTA A LA HORA DE ABORDAR UN PLAN DE IGUALDAD?</a:t>
            </a:r>
            <a:r>
              <a:rPr lang="es-ES">
                <a:solidFill>
                  <a:schemeClr val="bg2"/>
                </a:solidFill>
                <a:latin typeface="Calibri" pitchFamily="34" charset="0"/>
              </a:rPr>
              <a:t> </a:t>
            </a:r>
          </a:p>
          <a:p>
            <a:endParaRPr lang="es-ES">
              <a:solidFill>
                <a:schemeClr val="bg2"/>
              </a:solidFill>
              <a:latin typeface="Calibri" pitchFamily="34" charset="0"/>
            </a:endParaRPr>
          </a:p>
          <a:p>
            <a:pPr algn="just"/>
            <a:r>
              <a:rPr lang="es-ES" b="1">
                <a:solidFill>
                  <a:srgbClr val="99CC00"/>
                </a:solidFill>
                <a:latin typeface="Calibri" pitchFamily="34" charset="0"/>
              </a:rPr>
              <a:t>COMPROMISO DE LA DIRECCIÓN</a:t>
            </a:r>
            <a:r>
              <a:rPr lang="es-ES">
                <a:solidFill>
                  <a:schemeClr val="bg2"/>
                </a:solidFill>
                <a:latin typeface="Calibri" pitchFamily="34" charset="0"/>
              </a:rPr>
              <a:t> 	</a:t>
            </a:r>
          </a:p>
          <a:p>
            <a:pPr algn="just"/>
            <a:endParaRPr lang="es-ES">
              <a:solidFill>
                <a:schemeClr val="bg2"/>
              </a:solidFill>
              <a:latin typeface="Calibri" pitchFamily="34" charset="0"/>
            </a:endParaRPr>
          </a:p>
          <a:p>
            <a:pPr algn="just"/>
            <a:r>
              <a:rPr lang="es-ES">
                <a:solidFill>
                  <a:schemeClr val="bg2"/>
                </a:solidFill>
                <a:latin typeface="Calibri" pitchFamily="34" charset="0"/>
              </a:rPr>
              <a:t>El compromiso de la dirección de la entidad con la igualdad  de mujeres y hombres hecho público a </a:t>
            </a:r>
          </a:p>
          <a:p>
            <a:pPr algn="just"/>
            <a:r>
              <a:rPr lang="es-ES">
                <a:solidFill>
                  <a:schemeClr val="bg2"/>
                </a:solidFill>
                <a:latin typeface="Calibri" pitchFamily="34" charset="0"/>
              </a:rPr>
              <a:t>todas las personas de la entidad a través de los canales que la misma tenga establecidos.</a:t>
            </a:r>
          </a:p>
          <a:p>
            <a:pPr algn="just"/>
            <a:endParaRPr lang="es-ES">
              <a:solidFill>
                <a:schemeClr val="bg2"/>
              </a:solidFill>
              <a:latin typeface="Calibri" pitchFamily="34" charset="0"/>
            </a:endParaRPr>
          </a:p>
          <a:p>
            <a:pPr algn="just"/>
            <a:r>
              <a:rPr lang="es-ES" b="1">
                <a:solidFill>
                  <a:srgbClr val="99CC00"/>
                </a:solidFill>
                <a:latin typeface="Calibri" pitchFamily="34" charset="0"/>
              </a:rPr>
              <a:t>FORMACIÓN E IMPLICACIÓN DE LA PLANTILLA</a:t>
            </a:r>
            <a:r>
              <a:rPr lang="es-ES">
                <a:solidFill>
                  <a:schemeClr val="bg2"/>
                </a:solidFill>
                <a:latin typeface="Calibri" pitchFamily="34" charset="0"/>
              </a:rPr>
              <a:t> </a:t>
            </a:r>
          </a:p>
          <a:p>
            <a:pPr algn="just"/>
            <a:endParaRPr lang="es-ES">
              <a:solidFill>
                <a:schemeClr val="bg2"/>
              </a:solidFill>
              <a:latin typeface="Calibri" pitchFamily="34" charset="0"/>
            </a:endParaRPr>
          </a:p>
          <a:p>
            <a:pPr algn="just"/>
            <a:r>
              <a:rPr lang="es-ES">
                <a:solidFill>
                  <a:schemeClr val="bg2"/>
                </a:solidFill>
                <a:latin typeface="Calibri" pitchFamily="34" charset="0"/>
              </a:rPr>
              <a:t>La formación en materia de igualdad a las personas que integran los cargos de responsabilidad, a la Comisión o Comité de Igualdad y, en su caso, a las personas que componen la representación legal de la plantilla (siendo deseable que dicha formación también llegue a todas las personas que trabajan en la misma); y la implicación de la plantilla, ya sea a través de sus representantes legales o de las personas elegidas a tal efecto.</a:t>
            </a:r>
          </a:p>
          <a:p>
            <a:pPr algn="just"/>
            <a:endParaRPr lang="es-ES">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62" name="Text Box 14"/>
          <p:cNvSpPr txBox="1">
            <a:spLocks noChangeArrowheads="1"/>
          </p:cNvSpPr>
          <p:nvPr/>
        </p:nvSpPr>
        <p:spPr bwMode="auto">
          <a:xfrm>
            <a:off x="1187450" y="404813"/>
            <a:ext cx="5105400" cy="808037"/>
          </a:xfrm>
          <a:prstGeom prst="rect">
            <a:avLst/>
          </a:prstGeom>
          <a:noFill/>
          <a:ln w="9525">
            <a:noFill/>
            <a:miter lim="800000"/>
            <a:headEnd/>
            <a:tailEnd/>
          </a:ln>
          <a:effectLst/>
        </p:spPr>
        <p:txBody>
          <a:bodyPr>
            <a:spAutoFit/>
          </a:bodyPr>
          <a:lstStyle/>
          <a:p>
            <a:pPr>
              <a:spcBef>
                <a:spcPct val="50000"/>
              </a:spcBef>
              <a:buFontTx/>
              <a:buChar char="•"/>
              <a:defRPr/>
            </a:pPr>
            <a:endParaRPr lang="es-ES" sz="1100">
              <a:solidFill>
                <a:schemeClr val="bg2"/>
              </a:solidFill>
              <a:effectLst>
                <a:outerShdw blurRad="38100" dist="38100" dir="2700000" algn="tl">
                  <a:srgbClr val="C0C0C0"/>
                </a:outerShdw>
              </a:effectLst>
              <a:cs typeface="+mn-cs"/>
            </a:endParaRPr>
          </a:p>
          <a:p>
            <a:pPr>
              <a:spcBef>
                <a:spcPct val="50000"/>
              </a:spcBef>
              <a:defRPr/>
            </a:pPr>
            <a:endParaRPr lang="es-ES">
              <a:effectLst>
                <a:outerShdw blurRad="38100" dist="38100" dir="2700000" algn="tl">
                  <a:srgbClr val="C0C0C0"/>
                </a:outerShdw>
              </a:effectLst>
              <a:cs typeface="+mn-cs"/>
            </a:endParaRPr>
          </a:p>
        </p:txBody>
      </p:sp>
      <p:sp>
        <p:nvSpPr>
          <p:cNvPr id="18434" name="Rectangle 5"/>
          <p:cNvSpPr>
            <a:spLocks noChangeArrowheads="1"/>
          </p:cNvSpPr>
          <p:nvPr/>
        </p:nvSpPr>
        <p:spPr bwMode="auto">
          <a:xfrm>
            <a:off x="1763713" y="404813"/>
            <a:ext cx="7380287" cy="1368425"/>
          </a:xfrm>
          <a:prstGeom prst="rect">
            <a:avLst/>
          </a:prstGeom>
          <a:solidFill>
            <a:srgbClr val="C0C0C0"/>
          </a:solidFill>
          <a:ln w="9525">
            <a:noFill/>
            <a:miter lim="800000"/>
            <a:headEnd/>
            <a:tailEnd/>
          </a:ln>
        </p:spPr>
        <p:txBody>
          <a:bodyPr wrap="none" anchor="ctr"/>
          <a:lstStyle/>
          <a:p>
            <a:endParaRPr lang="es-ES_tradnl"/>
          </a:p>
        </p:txBody>
      </p:sp>
      <p:sp>
        <p:nvSpPr>
          <p:cNvPr id="18435" name="Rectangle 7"/>
          <p:cNvSpPr>
            <a:spLocks noChangeArrowheads="1"/>
          </p:cNvSpPr>
          <p:nvPr/>
        </p:nvSpPr>
        <p:spPr bwMode="auto">
          <a:xfrm>
            <a:off x="0" y="404813"/>
            <a:ext cx="360363" cy="1368425"/>
          </a:xfrm>
          <a:prstGeom prst="rect">
            <a:avLst/>
          </a:prstGeom>
          <a:solidFill>
            <a:srgbClr val="C0C0C0"/>
          </a:solidFill>
          <a:ln w="9525">
            <a:noFill/>
            <a:miter lim="800000"/>
            <a:headEnd/>
            <a:tailEnd/>
          </a:ln>
        </p:spPr>
        <p:txBody>
          <a:bodyPr wrap="none" anchor="ctr"/>
          <a:lstStyle/>
          <a:p>
            <a:endParaRPr lang="es-ES_tradnl"/>
          </a:p>
        </p:txBody>
      </p:sp>
      <p:sp>
        <p:nvSpPr>
          <p:cNvPr id="18436" name="Text Box 7"/>
          <p:cNvSpPr txBox="1">
            <a:spLocks noChangeArrowheads="1"/>
          </p:cNvSpPr>
          <p:nvPr/>
        </p:nvSpPr>
        <p:spPr bwMode="auto">
          <a:xfrm>
            <a:off x="468313" y="908050"/>
            <a:ext cx="3500437" cy="374650"/>
          </a:xfrm>
          <a:prstGeom prst="rect">
            <a:avLst/>
          </a:prstGeom>
          <a:noFill/>
          <a:ln w="9525">
            <a:noFill/>
            <a:miter lim="800000"/>
            <a:headEnd/>
            <a:tailEnd/>
          </a:ln>
        </p:spPr>
        <p:txBody>
          <a:bodyPr>
            <a:spAutoFit/>
          </a:bodyPr>
          <a:lstStyle/>
          <a:p>
            <a:pPr>
              <a:lnSpc>
                <a:spcPct val="110000"/>
              </a:lnSpc>
              <a:spcBef>
                <a:spcPct val="50000"/>
              </a:spcBef>
            </a:pPr>
            <a:r>
              <a:rPr lang="es-ES" b="1">
                <a:solidFill>
                  <a:schemeClr val="bg1"/>
                </a:solidFill>
              </a:rPr>
              <a:t>FORMACIÓN </a:t>
            </a:r>
          </a:p>
        </p:txBody>
      </p:sp>
      <p:pic>
        <p:nvPicPr>
          <p:cNvPr id="18437" name="Picture 8" descr="mnudchM_gehilan"/>
          <p:cNvPicPr>
            <a:picLocks noChangeAspect="1" noChangeArrowheads="1"/>
          </p:cNvPicPr>
          <p:nvPr/>
        </p:nvPicPr>
        <p:blipFill>
          <a:blip r:embed="rId2"/>
          <a:srcRect/>
          <a:stretch>
            <a:fillRect/>
          </a:stretch>
        </p:blipFill>
        <p:spPr bwMode="auto">
          <a:xfrm>
            <a:off x="395288" y="836613"/>
            <a:ext cx="1317625" cy="576262"/>
          </a:xfrm>
          <a:prstGeom prst="rect">
            <a:avLst/>
          </a:prstGeom>
          <a:noFill/>
          <a:ln w="9525">
            <a:noFill/>
            <a:miter lim="800000"/>
            <a:headEnd/>
            <a:tailEnd/>
          </a:ln>
        </p:spPr>
      </p:pic>
      <p:pic>
        <p:nvPicPr>
          <p:cNvPr id="18438" name="Picture 7"/>
          <p:cNvPicPr>
            <a:picLocks noChangeAspect="1" noChangeArrowheads="1"/>
          </p:cNvPicPr>
          <p:nvPr/>
        </p:nvPicPr>
        <p:blipFill>
          <a:blip r:embed="rId3"/>
          <a:srcRect/>
          <a:stretch>
            <a:fillRect/>
          </a:stretch>
        </p:blipFill>
        <p:spPr bwMode="auto">
          <a:xfrm>
            <a:off x="179388" y="3429000"/>
            <a:ext cx="2016125" cy="1036638"/>
          </a:xfrm>
          <a:prstGeom prst="rect">
            <a:avLst/>
          </a:prstGeom>
          <a:noFill/>
          <a:ln w="9525">
            <a:noFill/>
            <a:miter lim="800000"/>
            <a:headEnd/>
            <a:tailEnd/>
          </a:ln>
        </p:spPr>
      </p:pic>
      <p:sp>
        <p:nvSpPr>
          <p:cNvPr id="18439" name="Text Box 8"/>
          <p:cNvSpPr txBox="1">
            <a:spLocks noChangeArrowheads="1"/>
          </p:cNvSpPr>
          <p:nvPr/>
        </p:nvSpPr>
        <p:spPr bwMode="auto">
          <a:xfrm>
            <a:off x="2195513" y="2574925"/>
            <a:ext cx="6624637" cy="3014663"/>
          </a:xfrm>
          <a:prstGeom prst="rect">
            <a:avLst/>
          </a:prstGeom>
          <a:noFill/>
          <a:ln w="9525">
            <a:noFill/>
            <a:miter lim="800000"/>
            <a:headEnd/>
            <a:tailEnd/>
          </a:ln>
        </p:spPr>
        <p:txBody>
          <a:bodyPr>
            <a:spAutoFit/>
          </a:bodyPr>
          <a:lstStyle/>
          <a:p>
            <a:r>
              <a:rPr lang="es-ES" sz="1800" b="1">
                <a:solidFill>
                  <a:schemeClr val="bg2"/>
                </a:solidFill>
                <a:latin typeface="Calibri" pitchFamily="34" charset="0"/>
              </a:rPr>
              <a:t>¿QUÉ MATERIAS DEBE CONTEMPLAR UN PLAN DE IGUALDAD? </a:t>
            </a:r>
          </a:p>
          <a:p>
            <a:endParaRPr lang="es-ES" sz="1800" b="1">
              <a:solidFill>
                <a:schemeClr val="bg2"/>
              </a:solidFill>
              <a:latin typeface="Calibri" pitchFamily="34" charset="0"/>
            </a:endParaRPr>
          </a:p>
          <a:p>
            <a:r>
              <a:rPr lang="es-ES">
                <a:solidFill>
                  <a:schemeClr val="bg2"/>
                </a:solidFill>
                <a:latin typeface="Calibri" pitchFamily="34" charset="0"/>
              </a:rPr>
              <a:t>Los Planes de Igualdad podrán contemplar distintas materias (a abordar según prioridades de la empresa):</a:t>
            </a:r>
          </a:p>
          <a:p>
            <a:r>
              <a:rPr lang="es-ES">
                <a:solidFill>
                  <a:schemeClr val="bg2"/>
                </a:solidFill>
                <a:latin typeface="Calibri" pitchFamily="34" charset="0"/>
              </a:rPr>
              <a:t/>
            </a:r>
            <a:br>
              <a:rPr lang="es-ES">
                <a:solidFill>
                  <a:schemeClr val="bg2"/>
                </a:solidFill>
                <a:latin typeface="Calibri" pitchFamily="34" charset="0"/>
              </a:rPr>
            </a:br>
            <a:r>
              <a:rPr lang="es-ES" b="1">
                <a:solidFill>
                  <a:schemeClr val="bg2"/>
                </a:solidFill>
                <a:latin typeface="Calibri" pitchFamily="34" charset="0"/>
              </a:rPr>
              <a:t>ACCESO AL EMPLEO</a:t>
            </a:r>
          </a:p>
          <a:p>
            <a:r>
              <a:rPr lang="es-ES" b="1">
                <a:solidFill>
                  <a:schemeClr val="bg2"/>
                </a:solidFill>
                <a:latin typeface="Calibri" pitchFamily="34" charset="0"/>
              </a:rPr>
              <a:t>ORDENACIÓN DE LOS TIEMPOS DE TRABAJO PARA FACILITAR LA CONCILIACIÓN VIDA PERSONAL, LABORAL Y FAMILIAR </a:t>
            </a:r>
            <a:br>
              <a:rPr lang="es-ES" b="1">
                <a:solidFill>
                  <a:schemeClr val="bg2"/>
                </a:solidFill>
                <a:latin typeface="Calibri" pitchFamily="34" charset="0"/>
              </a:rPr>
            </a:br>
            <a:r>
              <a:rPr lang="es-ES" b="1">
                <a:solidFill>
                  <a:schemeClr val="bg2"/>
                </a:solidFill>
                <a:latin typeface="Calibri" pitchFamily="34" charset="0"/>
              </a:rPr>
              <a:t>CLASIFICACIÓN PROFESIONAL, PROMOCIÓN Y DESARROLLO DE CARRERA </a:t>
            </a:r>
            <a:br>
              <a:rPr lang="es-ES" b="1">
                <a:solidFill>
                  <a:schemeClr val="bg2"/>
                </a:solidFill>
                <a:latin typeface="Calibri" pitchFamily="34" charset="0"/>
              </a:rPr>
            </a:br>
            <a:r>
              <a:rPr lang="es-ES" b="1">
                <a:solidFill>
                  <a:schemeClr val="bg2"/>
                </a:solidFill>
                <a:latin typeface="Calibri" pitchFamily="34" charset="0"/>
              </a:rPr>
              <a:t>FORMACIÓN CONTINUA </a:t>
            </a:r>
            <a:br>
              <a:rPr lang="es-ES" b="1">
                <a:solidFill>
                  <a:schemeClr val="bg2"/>
                </a:solidFill>
                <a:latin typeface="Calibri" pitchFamily="34" charset="0"/>
              </a:rPr>
            </a:br>
            <a:r>
              <a:rPr lang="es-ES" b="1">
                <a:solidFill>
                  <a:schemeClr val="bg2"/>
                </a:solidFill>
                <a:latin typeface="Calibri" pitchFamily="34" charset="0"/>
              </a:rPr>
              <a:t>RETRIBUCIÓN </a:t>
            </a:r>
            <a:br>
              <a:rPr lang="es-ES" b="1">
                <a:solidFill>
                  <a:schemeClr val="bg2"/>
                </a:solidFill>
                <a:latin typeface="Calibri" pitchFamily="34" charset="0"/>
              </a:rPr>
            </a:br>
            <a:r>
              <a:rPr lang="es-ES" b="1">
                <a:solidFill>
                  <a:schemeClr val="bg2"/>
                </a:solidFill>
                <a:latin typeface="Calibri" pitchFamily="34" charset="0"/>
              </a:rPr>
              <a:t>ACOSO SEXUAL Y POR RAZÓN DE SEXO </a:t>
            </a:r>
            <a:br>
              <a:rPr lang="es-ES" b="1">
                <a:solidFill>
                  <a:schemeClr val="bg2"/>
                </a:solidFill>
                <a:latin typeface="Calibri" pitchFamily="34" charset="0"/>
              </a:rPr>
            </a:br>
            <a:r>
              <a:rPr lang="es-ES" b="1">
                <a:solidFill>
                  <a:schemeClr val="bg2"/>
                </a:solidFill>
                <a:latin typeface="Calibri" pitchFamily="34" charset="0"/>
              </a:rPr>
              <a:t>LENGUAJE Y COMUNICACIÓN NO SEXISTA </a:t>
            </a:r>
            <a:br>
              <a:rPr lang="es-ES" b="1">
                <a:solidFill>
                  <a:schemeClr val="bg2"/>
                </a:solidFill>
                <a:latin typeface="Calibri" pitchFamily="34" charset="0"/>
              </a:rPr>
            </a:br>
            <a:r>
              <a:rPr lang="es-ES" b="1">
                <a:solidFill>
                  <a:schemeClr val="bg2"/>
                </a:solidFill>
                <a:latin typeface="Calibri" pitchFamily="34" charset="0"/>
              </a:rPr>
              <a:t>SALUD LABORAL</a:t>
            </a:r>
          </a:p>
          <a:p>
            <a:endParaRPr lang="es-ES" b="1">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62" name="Text Box 14"/>
          <p:cNvSpPr txBox="1">
            <a:spLocks noChangeArrowheads="1"/>
          </p:cNvSpPr>
          <p:nvPr/>
        </p:nvSpPr>
        <p:spPr bwMode="auto">
          <a:xfrm>
            <a:off x="1187450" y="404813"/>
            <a:ext cx="5105400" cy="808037"/>
          </a:xfrm>
          <a:prstGeom prst="rect">
            <a:avLst/>
          </a:prstGeom>
          <a:noFill/>
          <a:ln w="9525">
            <a:noFill/>
            <a:miter lim="800000"/>
            <a:headEnd/>
            <a:tailEnd/>
          </a:ln>
          <a:effectLst/>
        </p:spPr>
        <p:txBody>
          <a:bodyPr>
            <a:spAutoFit/>
          </a:bodyPr>
          <a:lstStyle/>
          <a:p>
            <a:pPr>
              <a:spcBef>
                <a:spcPct val="50000"/>
              </a:spcBef>
              <a:buFontTx/>
              <a:buChar char="•"/>
              <a:defRPr/>
            </a:pPr>
            <a:endParaRPr lang="es-ES" sz="1100">
              <a:solidFill>
                <a:schemeClr val="bg2"/>
              </a:solidFill>
              <a:effectLst>
                <a:outerShdw blurRad="38100" dist="38100" dir="2700000" algn="tl">
                  <a:srgbClr val="C0C0C0"/>
                </a:outerShdw>
              </a:effectLst>
              <a:cs typeface="+mn-cs"/>
            </a:endParaRPr>
          </a:p>
          <a:p>
            <a:pPr>
              <a:spcBef>
                <a:spcPct val="50000"/>
              </a:spcBef>
              <a:defRPr/>
            </a:pPr>
            <a:endParaRPr lang="es-ES">
              <a:effectLst>
                <a:outerShdw blurRad="38100" dist="38100" dir="2700000" algn="tl">
                  <a:srgbClr val="C0C0C0"/>
                </a:outerShdw>
              </a:effectLst>
              <a:cs typeface="+mn-cs"/>
            </a:endParaRPr>
          </a:p>
        </p:txBody>
      </p:sp>
      <p:sp>
        <p:nvSpPr>
          <p:cNvPr id="19458" name="Rectangle 5"/>
          <p:cNvSpPr>
            <a:spLocks noChangeArrowheads="1"/>
          </p:cNvSpPr>
          <p:nvPr/>
        </p:nvSpPr>
        <p:spPr bwMode="auto">
          <a:xfrm>
            <a:off x="1763713" y="404813"/>
            <a:ext cx="7380287" cy="1368425"/>
          </a:xfrm>
          <a:prstGeom prst="rect">
            <a:avLst/>
          </a:prstGeom>
          <a:solidFill>
            <a:srgbClr val="C0C0C0"/>
          </a:solidFill>
          <a:ln w="9525">
            <a:noFill/>
            <a:miter lim="800000"/>
            <a:headEnd/>
            <a:tailEnd/>
          </a:ln>
        </p:spPr>
        <p:txBody>
          <a:bodyPr wrap="none" anchor="ctr"/>
          <a:lstStyle/>
          <a:p>
            <a:endParaRPr lang="es-ES_tradnl"/>
          </a:p>
        </p:txBody>
      </p:sp>
      <p:sp>
        <p:nvSpPr>
          <p:cNvPr id="19459" name="Rectangle 7"/>
          <p:cNvSpPr>
            <a:spLocks noChangeArrowheads="1"/>
          </p:cNvSpPr>
          <p:nvPr/>
        </p:nvSpPr>
        <p:spPr bwMode="auto">
          <a:xfrm>
            <a:off x="0" y="404813"/>
            <a:ext cx="360363" cy="1368425"/>
          </a:xfrm>
          <a:prstGeom prst="rect">
            <a:avLst/>
          </a:prstGeom>
          <a:solidFill>
            <a:srgbClr val="C0C0C0"/>
          </a:solidFill>
          <a:ln w="9525">
            <a:noFill/>
            <a:miter lim="800000"/>
            <a:headEnd/>
            <a:tailEnd/>
          </a:ln>
        </p:spPr>
        <p:txBody>
          <a:bodyPr wrap="none" anchor="ctr"/>
          <a:lstStyle/>
          <a:p>
            <a:endParaRPr lang="es-ES_tradnl"/>
          </a:p>
        </p:txBody>
      </p:sp>
      <p:sp>
        <p:nvSpPr>
          <p:cNvPr id="19460" name="Text Box 7"/>
          <p:cNvSpPr txBox="1">
            <a:spLocks noChangeArrowheads="1"/>
          </p:cNvSpPr>
          <p:nvPr/>
        </p:nvSpPr>
        <p:spPr bwMode="auto">
          <a:xfrm>
            <a:off x="468313" y="908050"/>
            <a:ext cx="3500437" cy="374650"/>
          </a:xfrm>
          <a:prstGeom prst="rect">
            <a:avLst/>
          </a:prstGeom>
          <a:noFill/>
          <a:ln w="9525">
            <a:noFill/>
            <a:miter lim="800000"/>
            <a:headEnd/>
            <a:tailEnd/>
          </a:ln>
        </p:spPr>
        <p:txBody>
          <a:bodyPr>
            <a:spAutoFit/>
          </a:bodyPr>
          <a:lstStyle/>
          <a:p>
            <a:pPr>
              <a:lnSpc>
                <a:spcPct val="110000"/>
              </a:lnSpc>
              <a:spcBef>
                <a:spcPct val="50000"/>
              </a:spcBef>
            </a:pPr>
            <a:r>
              <a:rPr lang="es-ES" b="1">
                <a:solidFill>
                  <a:schemeClr val="bg1"/>
                </a:solidFill>
              </a:rPr>
              <a:t>FORMACIÓN </a:t>
            </a:r>
          </a:p>
        </p:txBody>
      </p:sp>
      <p:pic>
        <p:nvPicPr>
          <p:cNvPr id="19461" name="Picture 8" descr="mnudchM_gehilan"/>
          <p:cNvPicPr>
            <a:picLocks noChangeAspect="1" noChangeArrowheads="1"/>
          </p:cNvPicPr>
          <p:nvPr/>
        </p:nvPicPr>
        <p:blipFill>
          <a:blip r:embed="rId2"/>
          <a:srcRect/>
          <a:stretch>
            <a:fillRect/>
          </a:stretch>
        </p:blipFill>
        <p:spPr bwMode="auto">
          <a:xfrm>
            <a:off x="395288" y="836613"/>
            <a:ext cx="1317625" cy="576262"/>
          </a:xfrm>
          <a:prstGeom prst="rect">
            <a:avLst/>
          </a:prstGeom>
          <a:noFill/>
          <a:ln w="9525">
            <a:noFill/>
            <a:miter lim="800000"/>
            <a:headEnd/>
            <a:tailEnd/>
          </a:ln>
        </p:spPr>
      </p:pic>
      <p:sp>
        <p:nvSpPr>
          <p:cNvPr id="19462" name="Text Box 8"/>
          <p:cNvSpPr txBox="1">
            <a:spLocks noChangeArrowheads="1"/>
          </p:cNvSpPr>
          <p:nvPr/>
        </p:nvSpPr>
        <p:spPr bwMode="auto">
          <a:xfrm>
            <a:off x="468313" y="2133600"/>
            <a:ext cx="8351837" cy="3660775"/>
          </a:xfrm>
          <a:prstGeom prst="rect">
            <a:avLst/>
          </a:prstGeom>
          <a:noFill/>
          <a:ln w="9525">
            <a:noFill/>
            <a:miter lim="800000"/>
            <a:headEnd/>
            <a:tailEnd/>
          </a:ln>
        </p:spPr>
        <p:txBody>
          <a:bodyPr>
            <a:spAutoFit/>
          </a:bodyPr>
          <a:lstStyle/>
          <a:p>
            <a:endParaRPr lang="es-ES" b="1">
              <a:solidFill>
                <a:schemeClr val="bg2"/>
              </a:solidFill>
              <a:latin typeface="Calibri" pitchFamily="34" charset="0"/>
            </a:endParaRPr>
          </a:p>
          <a:p>
            <a:r>
              <a:rPr lang="es-ES" sz="2400" b="1">
                <a:solidFill>
                  <a:schemeClr val="bg2"/>
                </a:solidFill>
                <a:latin typeface="Calibri" pitchFamily="34" charset="0"/>
              </a:rPr>
              <a:t>¿QUÉ RECONOCIMIENTO INSTITUCIONAL PUEDO OBTENER?</a:t>
            </a:r>
          </a:p>
          <a:p>
            <a:endParaRPr lang="es-ES" sz="1800" b="1">
              <a:solidFill>
                <a:schemeClr val="bg2"/>
              </a:solidFill>
              <a:latin typeface="Calibri" pitchFamily="34" charset="0"/>
            </a:endParaRPr>
          </a:p>
          <a:p>
            <a:r>
              <a:rPr lang="es-ES" sz="1800" b="1">
                <a:solidFill>
                  <a:schemeClr val="bg2"/>
                </a:solidFill>
                <a:latin typeface="Calibri" pitchFamily="34" charset="0"/>
              </a:rPr>
              <a:t>DISTINTIVO “IGUALDAD EN LA EMPRESA” - MINISTERIO</a:t>
            </a:r>
          </a:p>
          <a:p>
            <a:endParaRPr lang="es-ES" sz="1800" b="1">
              <a:solidFill>
                <a:schemeClr val="bg2"/>
              </a:solidFill>
              <a:latin typeface="Calibri" pitchFamily="34" charset="0"/>
            </a:endParaRPr>
          </a:p>
          <a:p>
            <a:endParaRPr lang="es-ES" sz="1800" b="1">
              <a:solidFill>
                <a:schemeClr val="bg2"/>
              </a:solidFill>
              <a:latin typeface="Calibri" pitchFamily="34" charset="0"/>
            </a:endParaRPr>
          </a:p>
          <a:p>
            <a:endParaRPr lang="es-ES" sz="1800" b="1">
              <a:solidFill>
                <a:schemeClr val="bg2"/>
              </a:solidFill>
              <a:latin typeface="Calibri" pitchFamily="34" charset="0"/>
            </a:endParaRPr>
          </a:p>
          <a:p>
            <a:endParaRPr lang="es-ES" sz="1800" b="1">
              <a:solidFill>
                <a:schemeClr val="bg2"/>
              </a:solidFill>
              <a:latin typeface="Calibri" pitchFamily="34" charset="0"/>
            </a:endParaRPr>
          </a:p>
          <a:p>
            <a:endParaRPr lang="es-ES" sz="1800" b="1">
              <a:solidFill>
                <a:schemeClr val="bg2"/>
              </a:solidFill>
              <a:latin typeface="Calibri" pitchFamily="34" charset="0"/>
            </a:endParaRPr>
          </a:p>
          <a:p>
            <a:r>
              <a:rPr lang="es-ES" sz="1800" b="1">
                <a:solidFill>
                  <a:schemeClr val="bg2"/>
                </a:solidFill>
                <a:latin typeface="Calibri" pitchFamily="34" charset="0"/>
              </a:rPr>
              <a:t>ENTIDAD COLABORADORA EN IGUALDAD – EMAKUNDE</a:t>
            </a:r>
          </a:p>
          <a:p>
            <a:endParaRPr lang="es-ES" sz="1800" b="1">
              <a:solidFill>
                <a:schemeClr val="bg2"/>
              </a:solidFill>
              <a:latin typeface="Calibri" pitchFamily="34" charset="0"/>
            </a:endParaRPr>
          </a:p>
          <a:p>
            <a:endParaRPr lang="es-ES" sz="1800" b="1">
              <a:solidFill>
                <a:schemeClr val="bg2"/>
              </a:solidFill>
              <a:latin typeface="Calibri" pitchFamily="34" charset="0"/>
            </a:endParaRPr>
          </a:p>
          <a:p>
            <a:endParaRPr lang="es-ES" sz="1800" b="1">
              <a:solidFill>
                <a:schemeClr val="bg2"/>
              </a:solidFill>
              <a:latin typeface="Calibri" pitchFamily="34" charset="0"/>
            </a:endParaRPr>
          </a:p>
        </p:txBody>
      </p:sp>
      <p:pic>
        <p:nvPicPr>
          <p:cNvPr id="19463" name="Picture 11" descr="EMAKUNDE"/>
          <p:cNvPicPr>
            <a:picLocks noChangeAspect="1" noChangeArrowheads="1"/>
          </p:cNvPicPr>
          <p:nvPr/>
        </p:nvPicPr>
        <p:blipFill>
          <a:blip r:embed="rId3"/>
          <a:srcRect/>
          <a:stretch>
            <a:fillRect/>
          </a:stretch>
        </p:blipFill>
        <p:spPr bwMode="auto">
          <a:xfrm>
            <a:off x="4068763" y="5308600"/>
            <a:ext cx="4391025" cy="1046163"/>
          </a:xfrm>
          <a:prstGeom prst="rect">
            <a:avLst/>
          </a:prstGeom>
          <a:noFill/>
          <a:ln w="9525">
            <a:noFill/>
            <a:miter lim="800000"/>
            <a:headEnd/>
            <a:tailEnd/>
          </a:ln>
        </p:spPr>
      </p:pic>
      <p:pic>
        <p:nvPicPr>
          <p:cNvPr id="19464" name="Picture 13" descr="igualdad"/>
          <p:cNvPicPr>
            <a:picLocks noChangeAspect="1" noChangeArrowheads="1"/>
          </p:cNvPicPr>
          <p:nvPr/>
        </p:nvPicPr>
        <p:blipFill>
          <a:blip r:embed="rId4"/>
          <a:srcRect/>
          <a:stretch>
            <a:fillRect/>
          </a:stretch>
        </p:blipFill>
        <p:spPr bwMode="auto">
          <a:xfrm>
            <a:off x="5364163" y="3284538"/>
            <a:ext cx="1727200" cy="1222375"/>
          </a:xfrm>
          <a:prstGeom prst="rect">
            <a:avLst/>
          </a:prstGeom>
          <a:noFill/>
          <a:ln w="9525">
            <a:noFill/>
            <a:miter lim="800000"/>
            <a:headEnd/>
            <a:tailEnd/>
          </a:ln>
        </p:spPr>
      </p:pic>
      <p:pic>
        <p:nvPicPr>
          <p:cNvPr id="19465" name="Picture 15" descr="logo_ministerio"/>
          <p:cNvPicPr>
            <a:picLocks noChangeAspect="1" noChangeArrowheads="1"/>
          </p:cNvPicPr>
          <p:nvPr/>
        </p:nvPicPr>
        <p:blipFill>
          <a:blip r:embed="rId5"/>
          <a:srcRect/>
          <a:stretch>
            <a:fillRect/>
          </a:stretch>
        </p:blipFill>
        <p:spPr bwMode="auto">
          <a:xfrm>
            <a:off x="1619250" y="3495675"/>
            <a:ext cx="3219450" cy="581025"/>
          </a:xfrm>
          <a:prstGeom prst="rect">
            <a:avLst/>
          </a:prstGeom>
          <a:noFill/>
          <a:ln w="9525">
            <a:noFill/>
            <a:miter lim="800000"/>
            <a:headEnd/>
            <a:tailEnd/>
          </a:ln>
        </p:spPr>
      </p:pic>
      <p:pic>
        <p:nvPicPr>
          <p:cNvPr id="19466" name="Picture 17" descr="Logo_Emakunde"/>
          <p:cNvPicPr>
            <a:picLocks noChangeAspect="1" noChangeArrowheads="1"/>
          </p:cNvPicPr>
          <p:nvPr/>
        </p:nvPicPr>
        <p:blipFill>
          <a:blip r:embed="rId6"/>
          <a:srcRect/>
          <a:stretch>
            <a:fillRect/>
          </a:stretch>
        </p:blipFill>
        <p:spPr bwMode="auto">
          <a:xfrm>
            <a:off x="1474788" y="5013325"/>
            <a:ext cx="1944687" cy="16462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Box 15"/>
          <p:cNvSpPr txBox="1">
            <a:spLocks noChangeArrowheads="1"/>
          </p:cNvSpPr>
          <p:nvPr/>
        </p:nvSpPr>
        <p:spPr bwMode="auto">
          <a:xfrm>
            <a:off x="928688" y="4149725"/>
            <a:ext cx="7162800" cy="609600"/>
          </a:xfrm>
          <a:prstGeom prst="rect">
            <a:avLst/>
          </a:prstGeom>
          <a:noFill/>
          <a:ln w="9525">
            <a:noFill/>
            <a:miter lim="800000"/>
            <a:headEnd/>
            <a:tailEnd/>
          </a:ln>
        </p:spPr>
        <p:txBody>
          <a:bodyPr>
            <a:spAutoFit/>
          </a:bodyPr>
          <a:lstStyle/>
          <a:p>
            <a:pPr algn="ctr"/>
            <a:r>
              <a:rPr lang="es-ES" sz="2000" b="1">
                <a:solidFill>
                  <a:srgbClr val="FF9900"/>
                </a:solidFill>
                <a:latin typeface="MS Reference Sans Serif" pitchFamily="34" charset="0"/>
                <a:hlinkClick r:id="rId2"/>
              </a:rPr>
              <a:t>www.gehilan2000.com</a:t>
            </a:r>
            <a:endParaRPr lang="es-ES" sz="2000" b="1">
              <a:solidFill>
                <a:srgbClr val="FF9900"/>
              </a:solidFill>
              <a:latin typeface="MS Reference Sans Serif" pitchFamily="34" charset="0"/>
            </a:endParaRPr>
          </a:p>
          <a:p>
            <a:pPr algn="ctr"/>
            <a:endParaRPr lang="es-ES" sz="1400" b="1">
              <a:solidFill>
                <a:srgbClr val="595959"/>
              </a:solidFill>
              <a:latin typeface="MS Reference Sans Serif" pitchFamily="34" charset="0"/>
            </a:endParaRPr>
          </a:p>
        </p:txBody>
      </p:sp>
      <p:pic>
        <p:nvPicPr>
          <p:cNvPr id="20482" name="Picture 8" descr="mnudchM_gehilan"/>
          <p:cNvPicPr>
            <a:picLocks noChangeAspect="1" noChangeArrowheads="1"/>
          </p:cNvPicPr>
          <p:nvPr/>
        </p:nvPicPr>
        <p:blipFill>
          <a:blip r:embed="rId3"/>
          <a:srcRect/>
          <a:stretch>
            <a:fillRect/>
          </a:stretch>
        </p:blipFill>
        <p:spPr bwMode="auto">
          <a:xfrm>
            <a:off x="2627313" y="2265363"/>
            <a:ext cx="3816350" cy="1668462"/>
          </a:xfrm>
          <a:prstGeom prst="rect">
            <a:avLst/>
          </a:prstGeom>
          <a:noFill/>
          <a:ln w="9525">
            <a:noFill/>
            <a:miter lim="800000"/>
            <a:headEnd/>
            <a:tailEnd/>
          </a:ln>
        </p:spPr>
      </p:pic>
      <p:sp>
        <p:nvSpPr>
          <p:cNvPr id="20483" name="7 Rectángulo"/>
          <p:cNvSpPr>
            <a:spLocks noChangeArrowheads="1"/>
          </p:cNvSpPr>
          <p:nvPr/>
        </p:nvSpPr>
        <p:spPr bwMode="auto">
          <a:xfrm>
            <a:off x="3708400" y="6054725"/>
            <a:ext cx="2087563" cy="288925"/>
          </a:xfrm>
          <a:prstGeom prst="rect">
            <a:avLst/>
          </a:prstGeom>
          <a:solidFill>
            <a:schemeClr val="bg1"/>
          </a:solidFill>
          <a:ln w="28575" algn="ctr">
            <a:solidFill>
              <a:schemeClr val="bg1"/>
            </a:solidFill>
            <a:round/>
            <a:headEnd/>
            <a:tailEnd/>
          </a:ln>
        </p:spPr>
        <p:txBody>
          <a:bodyPr/>
          <a:lstStyle/>
          <a:p>
            <a:pPr algn="ctr"/>
            <a:endParaRPr lang="es-ES_tradnl" sz="2400">
              <a:latin typeface="Times New Roman" pitchFamily="18" charset="0"/>
            </a:endParaRPr>
          </a:p>
        </p:txBody>
      </p:sp>
      <p:sp>
        <p:nvSpPr>
          <p:cNvPr id="20484" name="8 CuadroTexto"/>
          <p:cNvSpPr txBox="1">
            <a:spLocks noChangeArrowheads="1"/>
          </p:cNvSpPr>
          <p:nvPr/>
        </p:nvSpPr>
        <p:spPr bwMode="auto">
          <a:xfrm>
            <a:off x="3276600" y="6102350"/>
            <a:ext cx="2590800" cy="549275"/>
          </a:xfrm>
          <a:prstGeom prst="rect">
            <a:avLst/>
          </a:prstGeom>
          <a:noFill/>
          <a:ln w="9525">
            <a:noFill/>
            <a:miter lim="800000"/>
            <a:headEnd/>
            <a:tailEnd/>
          </a:ln>
        </p:spPr>
        <p:txBody>
          <a:bodyPr>
            <a:spAutoFit/>
          </a:bodyPr>
          <a:lstStyle/>
          <a:p>
            <a:pPr algn="ctr"/>
            <a:r>
              <a:rPr lang="es-ES_tradnl" sz="1000">
                <a:solidFill>
                  <a:schemeClr val="bg2"/>
                </a:solidFill>
                <a:latin typeface="Calibri" pitchFamily="34" charset="0"/>
              </a:rPr>
              <a:t>Gehilan 2000</a:t>
            </a:r>
          </a:p>
          <a:p>
            <a:pPr algn="ctr"/>
            <a:endParaRPr lang="es-ES_tradnl" sz="1000">
              <a:solidFill>
                <a:schemeClr val="bg2"/>
              </a:solidFill>
              <a:latin typeface="Calibri" pitchFamily="34" charset="0"/>
            </a:endParaRPr>
          </a:p>
          <a:p>
            <a:pPr algn="ctr"/>
            <a:endParaRPr lang="es-ES_tradnl" sz="1000">
              <a:solidFill>
                <a:schemeClr val="bg2"/>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iseño predeterminad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99CC"/>
        </a:solidFill>
        <a:ln w="28575" cap="flat" cmpd="sng" algn="ctr">
          <a:solidFill>
            <a:srgbClr val="CC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2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rgbClr val="FF99CC"/>
        </a:solidFill>
        <a:ln w="28575" cap="flat" cmpd="sng" algn="ctr">
          <a:solidFill>
            <a:srgbClr val="CC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s-ES" sz="12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Diseño predeterminado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iseño predeterminado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iseño predeterminado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11438</TotalTime>
  <Words>436</Words>
  <Application>Microsoft Office PowerPoint</Application>
  <PresentationFormat>Presentación en pantalla (4:3)</PresentationFormat>
  <Paragraphs>50</Paragraphs>
  <Slides>6</Slides>
  <Notes>0</Notes>
  <HiddenSlides>0</HiddenSlides>
  <MMClips>0</MMClips>
  <ScaleCrop>false</ScaleCrop>
  <HeadingPairs>
    <vt:vector size="6" baseType="variant">
      <vt:variant>
        <vt:lpstr>Fuentes usadas</vt:lpstr>
      </vt:variant>
      <vt:variant>
        <vt:i4>7</vt:i4>
      </vt:variant>
      <vt:variant>
        <vt:lpstr>Plantilla de diseño</vt:lpstr>
      </vt:variant>
      <vt:variant>
        <vt:i4>1</vt:i4>
      </vt:variant>
      <vt:variant>
        <vt:lpstr>Títulos de diapositiva</vt:lpstr>
      </vt:variant>
      <vt:variant>
        <vt:i4>6</vt:i4>
      </vt:variant>
    </vt:vector>
  </HeadingPairs>
  <TitlesOfParts>
    <vt:vector size="14" baseType="lpstr">
      <vt:lpstr>Verdana</vt:lpstr>
      <vt:lpstr>Arial</vt:lpstr>
      <vt:lpstr>Times New Roman</vt:lpstr>
      <vt:lpstr>Berlin Sans FB Demi</vt:lpstr>
      <vt:lpstr>Arial Rounded MT Bold</vt:lpstr>
      <vt:lpstr>Calibri</vt:lpstr>
      <vt:lpstr>MS Reference Sans Serif</vt:lpstr>
      <vt:lpstr>Diseño predeterminado</vt:lpstr>
      <vt:lpstr>Diapositiva 1</vt:lpstr>
      <vt:lpstr>Diapositiva 2</vt:lpstr>
      <vt:lpstr>Diapositiva 3</vt:lpstr>
      <vt:lpstr>Diapositiva 4</vt:lpstr>
      <vt:lpstr>Diapositiva 5</vt:lpstr>
      <vt:lpstr>Diapositiva 6</vt:lpstr>
    </vt:vector>
  </TitlesOfParts>
  <Company>q</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GRACE</dc:creator>
  <cp:lastModifiedBy>Amaia</cp:lastModifiedBy>
  <cp:revision>1264</cp:revision>
  <dcterms:created xsi:type="dcterms:W3CDTF">2004-12-10T11:30:59Z</dcterms:created>
  <dcterms:modified xsi:type="dcterms:W3CDTF">2015-05-04T08:07:19Z</dcterms:modified>
</cp:coreProperties>
</file>